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0" r:id="rId6"/>
    <p:sldId id="303" r:id="rId7"/>
    <p:sldId id="288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2" r:id="rId20"/>
    <p:sldId id="301" r:id="rId21"/>
    <p:sldId id="289" r:id="rId2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350"/>
    <a:srgbClr val="0C4360"/>
    <a:srgbClr val="1B6872"/>
    <a:srgbClr val="63B7C6"/>
    <a:srgbClr val="002136"/>
    <a:srgbClr val="0C75AC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5C963BE-E818-41F7-9555-4F4B742E98AE}" type="datetime1">
              <a:rPr lang="ru-RU" smtClean="0"/>
              <a:t>28.02.2024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831430A-4AA4-45C8-AC23-CD6B61C41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735222-6EEA-46CD-B936-E9E9D4B85411}" type="datetime1">
              <a:rPr lang="ru-RU" noProof="0" smtClean="0"/>
              <a:t>28.02.2024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734D747-9380-41EE-9946-EC9EC0CA5D1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35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6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Полилиния: фигура 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6" name="Полилиния: фигура 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7" name="Прямоугольный треугольник 16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8" name="Прямоугольный треугольник 17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9" name="Прямоугольный треугольник 18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20" name="Полилиния: Фигура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</p:grpSp>
        <p:sp>
          <p:nvSpPr>
            <p:cNvPr id="9" name="Полилиния: Фигура 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11" name="Полилиния: Фигура 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Полилиния: Фигура 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4" name="Полилиния: Фигура 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0" name="Рисунок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1" name="Рисунок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2" name="Рисунок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3" name="Рисунок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4" name="Рисунок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6" name="Текст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7" name="Текст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8" name="Текст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9" name="Текст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Текст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и раздел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6" name="Текст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r>
              <a:rPr lang="ru-RU" noProof="0"/>
              <a:t>Вставка изображения</a:t>
            </a:r>
          </a:p>
        </p:txBody>
      </p:sp>
      <p:sp>
        <p:nvSpPr>
          <p:cNvPr id="36" name="Текст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7" name="Текст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графия и текс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6" name="Текст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r>
              <a:rPr lang="ru-RU" noProof="0"/>
              <a:t>Вставка изображения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Полилиния: фигура 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0" name="Полилиния: Фигура 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1" name="Полилиния: фигура 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олилиния: Фигура 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Полилиния: Фигура 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6" name="Полилиния: Фигура 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0" name="Полилиния: Фигура 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Номер слайда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Прямоугольный треугольник 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8" name="Прямоугольный треугольник 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9" name="Прямоугольный треугольник 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/>
              <a:t>Спасибо!</a:t>
            </a:r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ый треугольник 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8" name="Полилиния: Фигура 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1" name="Полилиния: Фигура 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Номер слайда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Заголовок раздела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Дополнительный 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</p:grp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Заголовок раздела 01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  <p:sp>
        <p:nvSpPr>
          <p:cNvPr id="35" name="Номер слайда 4">
            <a:extLst>
              <a:ext uri="{FF2B5EF4-FFF2-40B4-BE49-F238E27FC236}">
                <a16:creationId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цита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 rtl="0"/>
            <a:r>
              <a:rPr lang="ru-RU" sz="18400" noProof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"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Цитата</a:t>
            </a:r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текс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3" name="Текст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rtlCol="0"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6" name="Текст 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rtlCol="0"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7" name="Объект 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8" name="Объект 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типа содержимого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 rtlCol="0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1" name="Объект 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олилиния: Фигура 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9" name="Полилиния: фигура 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>
                <a:latin typeface="+mj-lt"/>
              </a:rPr>
              <a:t>Образец заголовка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Полилиния: Фигура 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Полилиния: Фигура 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Прямоугольник: Усеченный угол 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ru-RU" noProof="0"/>
            </a:p>
          </p:txBody>
        </p:sp>
        <p:sp>
          <p:nvSpPr>
            <p:cNvPr id="17" name="Прямоугольник: Усеченный угол 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8" name="Полилиния: Фигура 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4" r:id="rId7"/>
    <p:sldLayoutId id="2147483665" r:id="rId8"/>
    <p:sldLayoutId id="2147483673" r:id="rId9"/>
    <p:sldLayoutId id="2147483662" r:id="rId10"/>
    <p:sldLayoutId id="2147483663" r:id="rId11"/>
    <p:sldLayoutId id="2147483664" r:id="rId12"/>
    <p:sldLayoutId id="2147483675" r:id="rId13"/>
    <p:sldLayoutId id="2147483676" r:id="rId14"/>
    <p:sldLayoutId id="2147483672" r:id="rId15"/>
    <p:sldLayoutId id="2147483667" r:id="rId16"/>
    <p:sldLayoutId id="214748366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007" y="290945"/>
            <a:ext cx="11637817" cy="6276110"/>
          </a:xfrm>
        </p:spPr>
        <p:txBody>
          <a:bodyPr rtlCol="0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Инструкция </a:t>
            </a:r>
            <a:br>
              <a:rPr lang="ru-RU" sz="4800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 правилам подачи заявки на обучение через АИС «Навигатор</a:t>
            </a:r>
            <a:r>
              <a:rPr lang="ru-RU" sz="44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дополнительного образования детей</a:t>
            </a:r>
            <a:br>
              <a:rPr lang="ru-RU" sz="44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Тверской </a:t>
            </a:r>
            <a:r>
              <a:rPr lang="ru-RU" sz="4400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области»</a:t>
            </a:r>
            <a:r>
              <a:rPr lang="ru-RU" sz="44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 </a:t>
            </a:r>
            <a:br>
              <a:rPr lang="ru-RU" sz="44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ndo</a:t>
            </a:r>
            <a:r>
              <a:rPr lang="ru-RU" sz="44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44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tvobr</a:t>
            </a:r>
            <a:r>
              <a:rPr lang="ru-RU" sz="44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44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ru</a:t>
            </a:r>
            <a:r>
              <a:rPr lang="ru-RU" sz="44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Тверь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ru-RU" noProof="0" smtClean="0"/>
              <a:pPr rtl="0"/>
              <a:t>10</a:t>
            </a:fld>
            <a:endParaRPr lang="ru-RU" noProof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-1" t="4341" r="-297" b="5164"/>
          <a:stretch/>
        </p:blipFill>
        <p:spPr>
          <a:xfrm>
            <a:off x="1383078" y="200297"/>
            <a:ext cx="10072322" cy="511193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914762" y="1729887"/>
            <a:ext cx="6718300" cy="40932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335588" y="2028276"/>
            <a:ext cx="966652" cy="357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З</a:t>
            </a:r>
            <a:r>
              <a:rPr lang="ru-RU" sz="1050" dirty="0" smtClean="0"/>
              <a:t>аписаться</a:t>
            </a:r>
            <a:endParaRPr lang="ru-RU" sz="105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74499" y="5455023"/>
            <a:ext cx="9032838" cy="123797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Читаем информацию о программе и нажимаем «Записаться»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9092836" y="1601879"/>
            <a:ext cx="485504" cy="355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309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ru-RU" noProof="0" smtClean="0"/>
              <a:pPr rtl="0"/>
              <a:t>11</a:t>
            </a:fld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4712" r="631" b="5365"/>
          <a:stretch/>
        </p:blipFill>
        <p:spPr>
          <a:xfrm>
            <a:off x="822066" y="226423"/>
            <a:ext cx="10633334" cy="541265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87383" y="5765800"/>
            <a:ext cx="11730446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Заявитель – это родитель!!! Информация о ребёнке появится после заполнения всех данных заявителя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29793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ru-RU" noProof="0" smtClean="0"/>
              <a:pPr rtl="0"/>
              <a:t>12</a:t>
            </a:fld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5154" r="-727" b="4335"/>
          <a:stretch/>
        </p:blipFill>
        <p:spPr>
          <a:xfrm>
            <a:off x="444500" y="542925"/>
            <a:ext cx="11562819" cy="584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63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ru-RU" noProof="0" smtClean="0"/>
              <a:pPr rtl="0"/>
              <a:t>13</a:t>
            </a:fld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" t="4445" r="556" b="6317"/>
          <a:stretch/>
        </p:blipFill>
        <p:spPr>
          <a:xfrm>
            <a:off x="768438" y="171758"/>
            <a:ext cx="10988859" cy="554687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44500" y="5857875"/>
            <a:ext cx="11494951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Свидетельство о закате – это свидетельство о рождении. Почему так внесли разработчики системы неизвестно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07783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ru-RU" noProof="0" smtClean="0"/>
              <a:pPr rtl="0"/>
              <a:t>14</a:t>
            </a:fld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" t="4649" r="775" b="4642"/>
          <a:stretch/>
        </p:blipFill>
        <p:spPr>
          <a:xfrm>
            <a:off x="603899" y="165465"/>
            <a:ext cx="11054701" cy="568458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03899" y="5939780"/>
            <a:ext cx="11054701" cy="809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После заполнения информации о ребёнке появляются строки заполнения адреса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05198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ru-RU" noProof="0" smtClean="0"/>
              <a:pPr rtl="0"/>
              <a:t>15</a:t>
            </a:fld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-1" t="4655" r="57" b="5209"/>
          <a:stretch/>
        </p:blipFill>
        <p:spPr>
          <a:xfrm>
            <a:off x="944544" y="269967"/>
            <a:ext cx="10214012" cy="51816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44499" y="5765800"/>
            <a:ext cx="11120483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Отметить, что регистрация совпадает с адресом проживания</a:t>
            </a:r>
            <a:endParaRPr lang="ru-RU" sz="2400" b="1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4624251" y="4874262"/>
            <a:ext cx="539932" cy="49892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911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ru-RU" noProof="0" smtClean="0"/>
              <a:pPr rtl="0"/>
              <a:t>16</a:t>
            </a:fld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3976" r="458" b="6918"/>
          <a:stretch/>
        </p:blipFill>
        <p:spPr>
          <a:xfrm>
            <a:off x="919520" y="152399"/>
            <a:ext cx="10611005" cy="534296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919520" y="5608356"/>
            <a:ext cx="10611005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Указываем номер телефона БЕЗ +7   </a:t>
            </a:r>
            <a:endParaRPr lang="ru-RU" sz="2400" b="1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1184365" y="3953691"/>
            <a:ext cx="487680" cy="46155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608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ru-RU" noProof="0" smtClean="0"/>
              <a:pPr rtl="0"/>
              <a:t>17</a:t>
            </a:fld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87383" y="542925"/>
            <a:ext cx="11643359" cy="5175703"/>
          </a:xfrm>
        </p:spPr>
        <p:txBody>
          <a:bodyPr/>
          <a:lstStyle/>
          <a:p>
            <a:pPr algn="ctr"/>
            <a:r>
              <a:rPr lang="ru-RU" sz="3600" dirty="0" smtClean="0"/>
              <a:t>Навигатор дополнительного образования принимает заявки, поданные родителями только на одну программу!</a:t>
            </a:r>
          </a:p>
          <a:p>
            <a:pPr algn="ctr"/>
            <a:r>
              <a:rPr lang="ru-RU" sz="3600" dirty="0" smtClean="0"/>
              <a:t>Подача заявки на две программы одновременно невозможна!</a:t>
            </a:r>
          </a:p>
          <a:p>
            <a:pPr algn="ctr"/>
            <a:r>
              <a:rPr lang="ru-RU" sz="3600" dirty="0" smtClean="0"/>
              <a:t>Если ребёнок уже зачислен на одну программу, но Вы желаете </a:t>
            </a:r>
            <a:r>
              <a:rPr lang="ru-RU" sz="3600" dirty="0" smtClean="0"/>
              <a:t>зачислить его </a:t>
            </a:r>
            <a:r>
              <a:rPr lang="ru-RU" sz="3600" dirty="0" smtClean="0"/>
              <a:t>на другую программу, то надо позвонить по телефону 41-61-03 для того, чтобы оформить </a:t>
            </a:r>
            <a:r>
              <a:rPr lang="ru-RU" sz="3600" dirty="0" smtClean="0"/>
              <a:t>исключение.  После этого можно будет </a:t>
            </a:r>
            <a:r>
              <a:rPr lang="ru-RU" sz="3600" dirty="0" smtClean="0"/>
              <a:t>подать заявку на желаемое направление 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47552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ru-RU" noProof="0" smtClean="0"/>
              <a:pPr rtl="0"/>
              <a:t>18</a:t>
            </a:fld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16132" y="199505"/>
            <a:ext cx="11837324" cy="6480695"/>
          </a:xfrm>
        </p:spPr>
        <p:txBody>
          <a:bodyPr/>
          <a:lstStyle/>
          <a:p>
            <a:pPr marL="0" indent="0">
              <a:buNone/>
            </a:pP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6132" y="1297577"/>
            <a:ext cx="119758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3 </a:t>
            </a:r>
            <a:r>
              <a:rPr lang="ru-RU" sz="3200" b="1" i="1" dirty="0">
                <a:solidFill>
                  <a:schemeClr val="bg1"/>
                </a:solidFill>
              </a:rPr>
              <a:t>ШАГ 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Родитель заполняет все указанные поля и нажимает «ОТПРАВИТЬ ЗАЯВКУ</a:t>
            </a:r>
            <a:r>
              <a:rPr lang="ru-RU" sz="3200" b="1" dirty="0" smtClean="0">
                <a:solidFill>
                  <a:schemeClr val="bg1"/>
                </a:solidFill>
              </a:rPr>
              <a:t>»</a:t>
            </a:r>
            <a:endParaRPr lang="ru-RU" sz="3200" b="1" dirty="0">
              <a:solidFill>
                <a:schemeClr val="bg1"/>
              </a:solidFill>
            </a:endParaRPr>
          </a:p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6132" y="4014651"/>
            <a:ext cx="115491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4 </a:t>
            </a:r>
            <a:r>
              <a:rPr lang="ru-RU" sz="3200" b="1" i="1" dirty="0">
                <a:solidFill>
                  <a:schemeClr val="bg1"/>
                </a:solidFill>
              </a:rPr>
              <a:t>ШАГ 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Родитель ждёт ответа от образовательной организации </a:t>
            </a:r>
            <a:r>
              <a:rPr lang="ru-RU" sz="3200" b="1" dirty="0" smtClean="0">
                <a:solidFill>
                  <a:schemeClr val="bg1"/>
                </a:solidFill>
              </a:rPr>
              <a:t>о зачислении </a:t>
            </a:r>
            <a:r>
              <a:rPr lang="ru-RU" sz="3200" b="1" dirty="0">
                <a:solidFill>
                  <a:schemeClr val="bg1"/>
                </a:solidFill>
              </a:rPr>
              <a:t>ребенка на выбранную </a:t>
            </a:r>
            <a:r>
              <a:rPr lang="ru-RU" sz="3200" b="1" dirty="0" smtClean="0">
                <a:solidFill>
                  <a:schemeClr val="bg1"/>
                </a:solidFill>
              </a:rPr>
              <a:t>программу и, после приглашения, приходит в </a:t>
            </a:r>
            <a:r>
              <a:rPr lang="ru-RU" sz="3200" b="1" dirty="0" err="1" smtClean="0">
                <a:solidFill>
                  <a:schemeClr val="bg1"/>
                </a:solidFill>
              </a:rPr>
              <a:t>Кванториум</a:t>
            </a:r>
            <a:r>
              <a:rPr lang="ru-RU" sz="3200" b="1" dirty="0" smtClean="0">
                <a:solidFill>
                  <a:schemeClr val="bg1"/>
                </a:solidFill>
              </a:rPr>
              <a:t> с документами для заполнения заявки. 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2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D179B88-D43C-4A31-9A52-3498E943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532015"/>
            <a:ext cx="11529752" cy="6035039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dirty="0" smtClean="0"/>
              <a:t>Прежде чем заходить в Навигатор для записи ребёнка, посмотрите внимательно расписание, размещённое на сайте и в группе «</a:t>
            </a:r>
            <a:r>
              <a:rPr lang="ru-RU" dirty="0" err="1" smtClean="0"/>
              <a:t>Вконтакте</a:t>
            </a:r>
            <a:r>
              <a:rPr lang="ru-RU" dirty="0" smtClean="0"/>
              <a:t>», выберите день и время, запомните номер группы и записывайте именно в эту группу, которая необходима, а не в первую попавшуюся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B065C75-272B-4BB5-BA23-D80E865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263D6C4-4840-40CC-AC84-17E24B3B7BDE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8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303" y="226423"/>
            <a:ext cx="11390811" cy="65662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Запись будет </a:t>
            </a:r>
            <a:r>
              <a:rPr lang="ru-RU" dirty="0" smtClean="0"/>
              <a:t>открыта </a:t>
            </a:r>
            <a:r>
              <a:rPr lang="ru-RU" dirty="0" smtClean="0"/>
              <a:t>с 13.08.2024 года, с 10 часов утра, через день в течение всего месяца. На сайте и в группе «</a:t>
            </a:r>
            <a:r>
              <a:rPr lang="ru-RU" dirty="0" err="1" smtClean="0"/>
              <a:t>Вконтакте</a:t>
            </a:r>
            <a:r>
              <a:rPr lang="ru-RU" dirty="0" smtClean="0"/>
              <a:t>» будет размещено расписание, когда будет открываться запись на </a:t>
            </a:r>
            <a:r>
              <a:rPr lang="ru-RU" dirty="0" smtClean="0"/>
              <a:t>какое направление</a:t>
            </a:r>
            <a:r>
              <a:rPr lang="ru-RU" dirty="0" smtClean="0"/>
              <a:t>. Обращайте внимание, в какие </a:t>
            </a:r>
            <a:r>
              <a:rPr lang="ru-RU" dirty="0" smtClean="0"/>
              <a:t>дни и </a:t>
            </a:r>
            <a:r>
              <a:rPr lang="ru-RU" dirty="0" smtClean="0"/>
              <a:t>на какие направления можно </a:t>
            </a:r>
            <a:r>
              <a:rPr lang="ru-RU" dirty="0" smtClean="0"/>
              <a:t>записать ребёнка.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ru-RU" noProof="0" smtClean="0"/>
              <a:pPr rtl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33428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978729"/>
          </a:xfrm>
        </p:spPr>
        <p:txBody>
          <a:bodyPr/>
          <a:lstStyle/>
          <a:p>
            <a:pPr algn="ctr"/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Запись неавторизованного пользователя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ru-RU" noProof="0" smtClean="0"/>
              <a:pPr rtl="0"/>
              <a:t>4</a:t>
            </a:fld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65464" y="1149531"/>
            <a:ext cx="4171406" cy="5530668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1" dirty="0"/>
              <a:t>1 ШАГ </a:t>
            </a:r>
          </a:p>
          <a:p>
            <a:pPr marL="0" indent="0">
              <a:buNone/>
            </a:pPr>
            <a:r>
              <a:rPr lang="ru-RU" sz="2000" b="1" dirty="0"/>
              <a:t>Родитель</a:t>
            </a:r>
            <a:r>
              <a:rPr lang="ru-RU" sz="2000" dirty="0"/>
              <a:t> </a:t>
            </a:r>
            <a:r>
              <a:rPr lang="ru-RU" sz="2000" b="1" dirty="0"/>
              <a:t>заходит на </a:t>
            </a:r>
            <a:r>
              <a:rPr lang="ru-RU" sz="2000" b="1" dirty="0" smtClean="0"/>
              <a:t>сайт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>      </a:t>
            </a:r>
            <a:endParaRPr lang="ru-RU" dirty="0"/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endParaRPr lang="ru-RU" b="1" i="1" dirty="0"/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endParaRPr lang="ru-RU" b="1" i="1" dirty="0"/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sz="2000" b="1" i="1" dirty="0" smtClean="0"/>
              <a:t>2 </a:t>
            </a:r>
            <a:r>
              <a:rPr lang="ru-RU" sz="2000" b="1" i="1" dirty="0"/>
              <a:t>ШАГ </a:t>
            </a:r>
          </a:p>
          <a:p>
            <a:pPr marL="0" indent="0">
              <a:buNone/>
            </a:pPr>
            <a:r>
              <a:rPr lang="ru-RU" sz="2000" b="1" dirty="0" smtClean="0"/>
              <a:t>Родитель выбирает свой муниципалитет</a:t>
            </a:r>
            <a:r>
              <a:rPr lang="ru-RU" sz="2000" b="1" dirty="0"/>
              <a:t> </a:t>
            </a:r>
            <a:r>
              <a:rPr lang="ru-RU" sz="2000" b="1" dirty="0" smtClean="0"/>
              <a:t>(г. Тверь)и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учреждение </a:t>
            </a:r>
            <a:r>
              <a:rPr lang="ru-RU" sz="2000" b="1" dirty="0" smtClean="0"/>
              <a:t>дополнительного </a:t>
            </a:r>
            <a:r>
              <a:rPr lang="ru-RU" sz="2000" b="1" dirty="0" smtClean="0"/>
              <a:t>образования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76"/>
          <a:stretch/>
        </p:blipFill>
        <p:spPr>
          <a:xfrm>
            <a:off x="4137676" y="1404685"/>
            <a:ext cx="7890969" cy="50582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4500" y="3287486"/>
            <a:ext cx="5478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chemeClr val="bg1"/>
              </a:solidFill>
            </a:endParaRPr>
          </a:p>
          <a:p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8674" y="1947370"/>
            <a:ext cx="302223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http://ndo.tvobr.ru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5704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ru-RU" noProof="0" smtClean="0"/>
              <a:pPr rtl="0"/>
              <a:t>5</a:t>
            </a:fld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4745" r="355" b="5097"/>
          <a:stretch/>
        </p:blipFill>
        <p:spPr>
          <a:xfrm>
            <a:off x="148165" y="810690"/>
            <a:ext cx="11806769" cy="600891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48165" y="67011"/>
            <a:ext cx="11806769" cy="6730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Обязательно отметить Тверь, а то можно записаться в </a:t>
            </a:r>
            <a:r>
              <a:rPr lang="ru-RU" sz="2000" b="1" dirty="0" err="1" smtClean="0"/>
              <a:t>Кванториум</a:t>
            </a:r>
            <a:r>
              <a:rPr lang="ru-RU" sz="2000" b="1" dirty="0" smtClean="0"/>
              <a:t> г. Ржева!</a:t>
            </a:r>
            <a:endParaRPr lang="ru-RU" sz="2000" b="1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2481943" y="2982663"/>
            <a:ext cx="557348" cy="48334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284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ru-RU" noProof="0" smtClean="0"/>
              <a:pPr rtl="0"/>
              <a:t>6</a:t>
            </a:fld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4745" r="18" b="4212"/>
          <a:stretch/>
        </p:blipFill>
        <p:spPr>
          <a:xfrm>
            <a:off x="200296" y="755257"/>
            <a:ext cx="11748430" cy="601767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77335" y="85725"/>
            <a:ext cx="11748430" cy="57679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окне «Значимый проект» выбрать «</a:t>
            </a:r>
            <a:r>
              <a:rPr lang="ru-RU" b="1" dirty="0" err="1" smtClean="0"/>
              <a:t>Кванториум</a:t>
            </a:r>
            <a:r>
              <a:rPr lang="ru-RU" b="1" dirty="0" smtClean="0"/>
              <a:t>» и «</a:t>
            </a:r>
            <a:r>
              <a:rPr lang="en-US" b="1" dirty="0" smtClean="0"/>
              <a:t>IT</a:t>
            </a:r>
            <a:r>
              <a:rPr lang="ru-RU" b="1" dirty="0" smtClean="0"/>
              <a:t>-куб»</a:t>
            </a:r>
            <a:endParaRPr lang="ru-RU" b="1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2360023" y="4528458"/>
            <a:ext cx="322217" cy="28766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2333897" y="4849793"/>
            <a:ext cx="348343" cy="27838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687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ru-RU" noProof="0" smtClean="0"/>
              <a:pPr rtl="0"/>
              <a:t>7</a:t>
            </a:fld>
            <a:endParaRPr lang="ru-RU" noProof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-1" t="4208" r="1030" b="5898"/>
          <a:stretch/>
        </p:blipFill>
        <p:spPr>
          <a:xfrm>
            <a:off x="1419294" y="133438"/>
            <a:ext cx="9264509" cy="473336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3728" y="4998932"/>
            <a:ext cx="11795643" cy="175014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Выбрать направление: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«Технический английский язык» – социально-гуманитарное;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программы лаборатории </a:t>
            </a:r>
            <a:r>
              <a:rPr lang="ru-RU" b="1" dirty="0" err="1" smtClean="0"/>
              <a:t>Энерджи</a:t>
            </a:r>
            <a:r>
              <a:rPr lang="ru-RU" b="1" dirty="0" smtClean="0"/>
              <a:t> и лаборатории БИО, математика – естественно-научное;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«</a:t>
            </a:r>
            <a:r>
              <a:rPr lang="ru-RU" b="1" dirty="0" err="1" smtClean="0"/>
              <a:t>Квантошахматы</a:t>
            </a:r>
            <a:r>
              <a:rPr lang="ru-RU" b="1" dirty="0" smtClean="0"/>
              <a:t>» – физкультурно-спортивное;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остальные программы – техническое.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65327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ru-RU" noProof="0" smtClean="0"/>
              <a:pPr rtl="0"/>
              <a:t>8</a:t>
            </a:fld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3799" r="1149" b="5998"/>
          <a:stretch/>
        </p:blipFill>
        <p:spPr>
          <a:xfrm>
            <a:off x="825940" y="191587"/>
            <a:ext cx="10451219" cy="536448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05453" y="5718628"/>
            <a:ext cx="10380557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Поставить на отметку «Приём открыт»</a:t>
            </a:r>
            <a:endParaRPr lang="ru-RU" sz="2400" b="1" dirty="0"/>
          </a:p>
        </p:txBody>
      </p:sp>
      <p:sp>
        <p:nvSpPr>
          <p:cNvPr id="7" name="Стрелка вправо 6"/>
          <p:cNvSpPr/>
          <p:nvPr/>
        </p:nvSpPr>
        <p:spPr>
          <a:xfrm rot="12946324">
            <a:off x="2888661" y="5073633"/>
            <a:ext cx="1823246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747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ru-RU" noProof="0" smtClean="0"/>
              <a:pPr rtl="0"/>
              <a:t>9</a:t>
            </a:fld>
            <a:endParaRPr lang="ru-RU" noProof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4793" r="859" b="5996"/>
          <a:stretch/>
        </p:blipFill>
        <p:spPr>
          <a:xfrm>
            <a:off x="817948" y="224117"/>
            <a:ext cx="10467203" cy="529814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7948" y="5716853"/>
            <a:ext cx="10434252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Находим нужную программу и нажимаем на «окно»</a:t>
            </a:r>
            <a:endParaRPr lang="ru-RU" sz="2400" b="1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5599646" y="2090057"/>
            <a:ext cx="435428" cy="3657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9591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677666_TF66687569" id="{8088A86A-5DE3-4754-A836-2A3C30D038B3}" vid="{7A96DF9F-A41C-4EE8-8C3F-8182B482B13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992231-163D-4428-A2B8-DA1FE0274129}">
  <ds:schemaRefs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microsoft.com/sharepoint/v3"/>
    <ds:schemaRef ds:uri="http://schemas.microsoft.com/office/2006/documentManagement/types"/>
    <ds:schemaRef ds:uri="fb0879af-3eba-417a-a55a-ffe6dcd6ca77"/>
    <ds:schemaRef ds:uri="6dc4bcd6-49db-4c07-9060-8acfc67cef9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A95DE24-D6C3-4A00-9085-D9594C193A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67ACAB-C3DC-429D-A23C-0723C084FE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0</TotalTime>
  <Words>371</Words>
  <Application>Microsoft Office PowerPoint</Application>
  <PresentationFormat>Широкоэкранный</PresentationFormat>
  <Paragraphs>56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Trade Gothic LT Pro</vt:lpstr>
      <vt:lpstr>Trebuchet MS</vt:lpstr>
      <vt:lpstr>Wingdings</vt:lpstr>
      <vt:lpstr>Тема Office</vt:lpstr>
      <vt:lpstr>Инструкция  по правилам подачи заявки на обучение через АИС «Навигатор дополнительного образования детей Тверской области»   ndo.tvobr.ru  Тверь </vt:lpstr>
      <vt:lpstr>Прежде чем заходить в Навигатор для записи ребёнка, посмотрите внимательно расписание, размещённое на сайте и в группе «Вконтакте», выберите день и время, запомните номер группы и записывайте именно в эту группу, которая необходима, а не в первую попавшуюся</vt:lpstr>
      <vt:lpstr>Запись будет открыта с 13.08.2024 года, с 10 часов утра, через день в течение всего месяца. На сайте и в группе «Вконтакте» будет размещено расписание, когда будет открываться запись на какое направление. Обращайте внимание, в какие дни и на какие направления можно записать ребёнка. </vt:lpstr>
      <vt:lpstr>Запись неавторизованного пользователя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2023-03-06T08:31:19Z</dcterms:created>
  <dcterms:modified xsi:type="dcterms:W3CDTF">2024-02-28T13:27:48Z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